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3" r:id="rId2"/>
    <p:sldId id="271" r:id="rId3"/>
    <p:sldId id="272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C1E8A-B9BF-4DC8-866C-786881AEE243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94E8-2603-4085-9455-774865DBC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494E8-2603-4085-9455-774865DBC49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494E8-2603-4085-9455-774865DBC4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A03756-7197-4745-B3D3-B271EF1E814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4D956E-01E2-447E-87AB-5E341B4525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114" y="1643050"/>
            <a:ext cx="80688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Активные формы воспитательной работы с детьми</a:t>
            </a:r>
            <a:endParaRPr lang="ru-RU" sz="72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ahnschrift" pitchFamily="34" charset="0"/>
              </a:rPr>
              <a:t>Психологические  формы: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лекции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беседы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дискуссии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психологические упражнения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консультации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тренинги</a:t>
            </a: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ahnschrift" pitchFamily="34" charset="0"/>
              </a:rPr>
              <a:t>День  коллективного  планирования: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Проводится в конце учебного года. Объявляется конкурс на лучшее предложение к плану воспитательной работы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ДЮЦ «Гармония». </a:t>
            </a: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endParaRPr lang="ru-RU" sz="4300" b="1" dirty="0" smtClean="0">
              <a:solidFill>
                <a:srgbClr val="002060"/>
              </a:solidFill>
            </a:endParaRP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FFFF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Форма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внешнее выражение какого-либо содержания; это совокупность приемов и средств, которые выбирает педагог.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429000"/>
            <a:ext cx="3214710" cy="297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143800" cy="164307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Любая форма воспитательной работы предполагает решение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организаторской задачи. 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ru-RU" sz="2800" b="1" i="1" dirty="0" smtClean="0">
                <a:solidFill>
                  <a:srgbClr val="000000"/>
                </a:solidFill>
              </a:rPr>
              <a:t> 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4265556" cy="319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72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</a:rPr>
              <a:t>Обязательные элементы </a:t>
            </a:r>
            <a:b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</a:rPr>
              <a:t>всех  форм  работы </a:t>
            </a:r>
            <a:b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</a:rPr>
              <a:t>с учащимися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2073366">
            <a:off x="1597003" y="2875086"/>
            <a:ext cx="725338" cy="1322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57686" y="3786190"/>
            <a:ext cx="725338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185868">
            <a:off x="6941614" y="2877510"/>
            <a:ext cx="725338" cy="1284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450057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информация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514351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 </a:t>
            </a:r>
            <a:r>
              <a:rPr lang="ru-RU" sz="2400" b="1" dirty="0" smtClean="0"/>
              <a:t> переживания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442913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действия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571480"/>
            <a:ext cx="7143800" cy="585791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  <a:cs typeface="Adobe Arabic" pitchFamily="18" charset="-78"/>
              </a:rPr>
              <a:t>Выделяют 5 типов форм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  <a:ea typeface="Adobe Fan Heiti Std B" pitchFamily="34" charset="-128"/>
                <a:cs typeface="Adobe Arabic" pitchFamily="18" charset="-78"/>
              </a:rPr>
              <a:t>воспитательной работы с учащимися :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500430" y="3214686"/>
            <a:ext cx="2285984" cy="20002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</a:rPr>
              <a:t>словесно-логические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6357950" y="4286256"/>
            <a:ext cx="2428892" cy="19288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</a:rPr>
              <a:t>образно-художественные</a:t>
            </a:r>
          </a:p>
        </p:txBody>
      </p:sp>
      <p:sp>
        <p:nvSpPr>
          <p:cNvPr id="6" name="Овал 5"/>
          <p:cNvSpPr/>
          <p:nvPr/>
        </p:nvSpPr>
        <p:spPr>
          <a:xfrm>
            <a:off x="714348" y="4572008"/>
            <a:ext cx="2285984" cy="19288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</a:rPr>
              <a:t>трудовые</a:t>
            </a:r>
          </a:p>
        </p:txBody>
      </p:sp>
      <p:sp>
        <p:nvSpPr>
          <p:cNvPr id="7" name="Овал 6"/>
          <p:cNvSpPr/>
          <p:nvPr/>
        </p:nvSpPr>
        <p:spPr>
          <a:xfrm>
            <a:off x="6143636" y="1857364"/>
            <a:ext cx="2285984" cy="19288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</a:rPr>
              <a:t>игровые</a:t>
            </a:r>
          </a:p>
        </p:txBody>
      </p:sp>
      <p:sp>
        <p:nvSpPr>
          <p:cNvPr id="8" name="Овал 7"/>
          <p:cNvSpPr/>
          <p:nvPr/>
        </p:nvSpPr>
        <p:spPr>
          <a:xfrm>
            <a:off x="714348" y="2000240"/>
            <a:ext cx="2500330" cy="18573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психологические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ahnschrift" pitchFamily="34" charset="0"/>
              </a:rPr>
              <a:t>Словесно-логические формы: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беседы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 дискуссии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собрания 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конференции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лекции </a:t>
            </a: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Пользователь\Desktop\фото\фото неделя безопасности\DSC0688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214810" y="1643050"/>
            <a:ext cx="4667089" cy="35004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500042"/>
            <a:ext cx="8005026" cy="574835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ahnschrift" pitchFamily="34" charset="0"/>
              </a:rPr>
              <a:t>Образно-художественные  формы: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концерт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 спектакль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праздник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творческий вечер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спортивные  соревнования</a:t>
            </a: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0" name="Picture 6" descr="C:\Users\Пользователь\Desktop\Документы\Концерт для ветеранов пед.труда - 8 марта (05.03.2018г)\DSC02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4012934" cy="30098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FF0000"/>
                </a:solidFill>
                <a:latin typeface="Bahnschrift" pitchFamily="34" charset="0"/>
              </a:rPr>
              <a:t>Трудовые   формы: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3900" b="1" dirty="0" smtClean="0">
                <a:solidFill>
                  <a:srgbClr val="002060"/>
                </a:solidFill>
              </a:rPr>
              <a:t>субботники</a:t>
            </a:r>
          </a:p>
          <a:p>
            <a:pPr lvl="0">
              <a:lnSpc>
                <a:spcPct val="200000"/>
              </a:lnSpc>
            </a:pPr>
            <a:r>
              <a:rPr lang="ru-RU" sz="3900" b="1" dirty="0" smtClean="0">
                <a:solidFill>
                  <a:srgbClr val="002060"/>
                </a:solidFill>
              </a:rPr>
              <a:t> акции</a:t>
            </a:r>
          </a:p>
          <a:p>
            <a:pPr lvl="0">
              <a:lnSpc>
                <a:spcPct val="200000"/>
              </a:lnSpc>
            </a:pPr>
            <a:r>
              <a:rPr lang="ru-RU" sz="3900" b="1" dirty="0" smtClean="0">
                <a:solidFill>
                  <a:srgbClr val="002060"/>
                </a:solidFill>
              </a:rPr>
              <a:t>трудовой десант</a:t>
            </a: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Picture 2" descr="C:\Users\Администратор\Desktop\Photo-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67" y="1785926"/>
            <a:ext cx="3292225" cy="292650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ahnschrift" pitchFamily="34" charset="0"/>
              </a:rPr>
              <a:t>Игровые (досуговые)  формы: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Bahnschrift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игры </a:t>
            </a:r>
            <a:r>
              <a:rPr lang="ru-RU" sz="3600" b="1" dirty="0" smtClean="0">
                <a:solidFill>
                  <a:srgbClr val="002060"/>
                </a:solidFill>
              </a:rPr>
              <a:t>(спортивные, познавательные, соревновательные, конкурсные) </a:t>
            </a:r>
            <a:endParaRPr lang="ru-RU" sz="4300" b="1" dirty="0" smtClean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совместный отдых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содержательные  развлечения</a:t>
            </a:r>
          </a:p>
          <a:p>
            <a:pPr lvl="0">
              <a:lnSpc>
                <a:spcPct val="200000"/>
              </a:lnSpc>
            </a:pPr>
            <a:r>
              <a:rPr lang="ru-RU" sz="4300" b="1" dirty="0" smtClean="0">
                <a:solidFill>
                  <a:srgbClr val="002060"/>
                </a:solidFill>
              </a:rPr>
              <a:t>творческий вечер</a:t>
            </a:r>
          </a:p>
          <a:p>
            <a:pPr lvl="0"/>
            <a:endParaRPr lang="ru-RU" sz="2400" b="1" dirty="0" smtClean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Bahnschrift" pitchFamily="34" charset="0"/>
              <a:ea typeface="Adobe Fan Heiti Std B" pitchFamily="34" charset="-128"/>
              <a:cs typeface="Adobe Arabic" pitchFamily="18" charset="-78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533</TotalTime>
  <Words>116</Words>
  <Application>Microsoft Office PowerPoint</Application>
  <PresentationFormat>Экран (4:3)</PresentationFormat>
  <Paragraphs>75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 Форма </vt:lpstr>
      <vt:lpstr>Слайд 3</vt:lpstr>
      <vt:lpstr>Обязательные элементы  всех  форм  работы  с учащимися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ДЮЦ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Пользователь</cp:lastModifiedBy>
  <cp:revision>52</cp:revision>
  <dcterms:created xsi:type="dcterms:W3CDTF">2015-04-09T04:44:04Z</dcterms:created>
  <dcterms:modified xsi:type="dcterms:W3CDTF">2019-01-17T02:58:30Z</dcterms:modified>
</cp:coreProperties>
</file>