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63" r:id="rId2"/>
    <p:sldId id="271" r:id="rId3"/>
    <p:sldId id="272" r:id="rId4"/>
    <p:sldId id="260" r:id="rId5"/>
    <p:sldId id="261" r:id="rId6"/>
    <p:sldId id="262" r:id="rId7"/>
    <p:sldId id="266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696" y="16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C1E8A-B9BF-4DC8-866C-786881AEE243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494E8-2603-4085-9455-774865DBC4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494E8-2603-4085-9455-774865DBC49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494E8-2603-4085-9455-774865DBC49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A03756-7197-4745-B3D3-B271EF1E8145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4D956E-01E2-447E-87AB-5E341B4525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A03756-7197-4745-B3D3-B271EF1E8145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4D956E-01E2-447E-87AB-5E341B452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A03756-7197-4745-B3D3-B271EF1E8145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4D956E-01E2-447E-87AB-5E341B452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A03756-7197-4745-B3D3-B271EF1E8145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4D956E-01E2-447E-87AB-5E341B452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A03756-7197-4745-B3D3-B271EF1E8145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4D956E-01E2-447E-87AB-5E341B4525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A03756-7197-4745-B3D3-B271EF1E8145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4D956E-01E2-447E-87AB-5E341B452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A03756-7197-4745-B3D3-B271EF1E8145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4D956E-01E2-447E-87AB-5E341B452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A03756-7197-4745-B3D3-B271EF1E8145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4D956E-01E2-447E-87AB-5E341B452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A03756-7197-4745-B3D3-B271EF1E8145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4D956E-01E2-447E-87AB-5E341B4525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A03756-7197-4745-B3D3-B271EF1E8145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4D956E-01E2-447E-87AB-5E341B452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A03756-7197-4745-B3D3-B271EF1E8145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4D956E-01E2-447E-87AB-5E341B4525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CA03756-7197-4745-B3D3-B271EF1E8145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A4D956E-01E2-447E-87AB-5E341B4525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114" y="1643050"/>
            <a:ext cx="806888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Активные формы воспитательной работы с детьми</a:t>
            </a:r>
            <a:endParaRPr lang="ru-RU" sz="7200" b="1" cap="none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35608" y="500042"/>
            <a:ext cx="7498080" cy="5748358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4500" b="1" dirty="0" smtClean="0">
                <a:solidFill>
                  <a:srgbClr val="FF0000"/>
                </a:solidFill>
                <a:latin typeface="Bahnschrift" pitchFamily="34" charset="0"/>
              </a:rPr>
              <a:t>Психологические  формы:</a:t>
            </a:r>
          </a:p>
          <a:p>
            <a:pPr>
              <a:buNone/>
            </a:pPr>
            <a:endParaRPr lang="ru-RU" sz="2800" b="1" dirty="0" smtClean="0">
              <a:solidFill>
                <a:srgbClr val="FF0000"/>
              </a:solidFill>
              <a:latin typeface="Bahnschrift" pitchFamily="34" charset="0"/>
            </a:endParaRPr>
          </a:p>
          <a:p>
            <a:pPr lvl="0">
              <a:lnSpc>
                <a:spcPct val="200000"/>
              </a:lnSpc>
            </a:pPr>
            <a:r>
              <a:rPr lang="ru-RU" sz="4300" b="1" dirty="0" smtClean="0">
                <a:solidFill>
                  <a:srgbClr val="002060"/>
                </a:solidFill>
              </a:rPr>
              <a:t>лекции</a:t>
            </a:r>
          </a:p>
          <a:p>
            <a:pPr lvl="0">
              <a:lnSpc>
                <a:spcPct val="200000"/>
              </a:lnSpc>
            </a:pPr>
            <a:r>
              <a:rPr lang="ru-RU" sz="4300" b="1" dirty="0" smtClean="0">
                <a:solidFill>
                  <a:srgbClr val="002060"/>
                </a:solidFill>
              </a:rPr>
              <a:t>беседы</a:t>
            </a:r>
          </a:p>
          <a:p>
            <a:pPr lvl="0">
              <a:lnSpc>
                <a:spcPct val="200000"/>
              </a:lnSpc>
            </a:pPr>
            <a:r>
              <a:rPr lang="ru-RU" sz="4300" b="1" dirty="0" smtClean="0">
                <a:solidFill>
                  <a:srgbClr val="002060"/>
                </a:solidFill>
              </a:rPr>
              <a:t>дискуссии</a:t>
            </a:r>
          </a:p>
          <a:p>
            <a:pPr lvl="0">
              <a:lnSpc>
                <a:spcPct val="200000"/>
              </a:lnSpc>
            </a:pPr>
            <a:r>
              <a:rPr lang="ru-RU" sz="4300" b="1" dirty="0" smtClean="0">
                <a:solidFill>
                  <a:srgbClr val="002060"/>
                </a:solidFill>
              </a:rPr>
              <a:t>психологические упражнения</a:t>
            </a:r>
          </a:p>
          <a:p>
            <a:pPr lvl="0">
              <a:lnSpc>
                <a:spcPct val="200000"/>
              </a:lnSpc>
            </a:pPr>
            <a:r>
              <a:rPr lang="ru-RU" sz="4300" b="1" dirty="0" smtClean="0">
                <a:solidFill>
                  <a:srgbClr val="002060"/>
                </a:solidFill>
              </a:rPr>
              <a:t>консультации</a:t>
            </a:r>
          </a:p>
          <a:p>
            <a:pPr lvl="0">
              <a:lnSpc>
                <a:spcPct val="200000"/>
              </a:lnSpc>
            </a:pPr>
            <a:r>
              <a:rPr lang="ru-RU" sz="4300" b="1" dirty="0" smtClean="0">
                <a:solidFill>
                  <a:srgbClr val="002060"/>
                </a:solidFill>
              </a:rPr>
              <a:t>тренинги</a:t>
            </a:r>
          </a:p>
          <a:p>
            <a:pPr lvl="0">
              <a:lnSpc>
                <a:spcPct val="200000"/>
              </a:lnSpc>
            </a:pPr>
            <a:endParaRPr lang="ru-RU" sz="4300" b="1" dirty="0" smtClean="0">
              <a:solidFill>
                <a:srgbClr val="002060"/>
              </a:solidFill>
            </a:endParaRPr>
          </a:p>
          <a:p>
            <a:pPr lvl="0">
              <a:lnSpc>
                <a:spcPct val="200000"/>
              </a:lnSpc>
            </a:pPr>
            <a:endParaRPr lang="ru-RU" sz="4300" b="1" dirty="0" smtClean="0">
              <a:solidFill>
                <a:srgbClr val="002060"/>
              </a:solidFill>
            </a:endParaRPr>
          </a:p>
          <a:p>
            <a:pPr lvl="0">
              <a:lnSpc>
                <a:spcPct val="200000"/>
              </a:lnSpc>
            </a:pPr>
            <a:endParaRPr lang="ru-RU" sz="4300" b="1" dirty="0" smtClean="0">
              <a:solidFill>
                <a:srgbClr val="002060"/>
              </a:solidFill>
            </a:endParaRPr>
          </a:p>
          <a:p>
            <a:pPr lvl="0"/>
            <a:endParaRPr lang="ru-RU" sz="2400" b="1" dirty="0" smtClean="0"/>
          </a:p>
          <a:p>
            <a:pPr lvl="0"/>
            <a:endParaRPr lang="ru-RU" sz="2800" b="1" dirty="0" smtClean="0">
              <a:solidFill>
                <a:srgbClr val="FF0000"/>
              </a:solidFill>
              <a:latin typeface="Bahnschrift" pitchFamily="34" charset="0"/>
              <a:ea typeface="Adobe Fan Heiti Std B" pitchFamily="34" charset="-128"/>
              <a:cs typeface="Adobe Arabic" pitchFamily="18" charset="-78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000100" y="357166"/>
            <a:ext cx="7933588" cy="61436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500" b="1" dirty="0" smtClean="0">
                <a:solidFill>
                  <a:srgbClr val="FF0000"/>
                </a:solidFill>
                <a:latin typeface="Bahnschrift" pitchFamily="34" charset="0"/>
              </a:rPr>
              <a:t>День  коллективного  планирования:</a:t>
            </a:r>
          </a:p>
          <a:p>
            <a:pPr>
              <a:buNone/>
            </a:pPr>
            <a:endParaRPr lang="ru-RU" sz="2800" b="1" dirty="0" smtClean="0">
              <a:solidFill>
                <a:srgbClr val="FF0000"/>
              </a:solidFill>
              <a:latin typeface="Bahnschrift" pitchFamily="34" charset="0"/>
            </a:endParaRPr>
          </a:p>
          <a:p>
            <a:pPr algn="ctr"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Проводится в конце учебного года. Объявляется конкурс на лучшее </a:t>
            </a:r>
            <a:r>
              <a:rPr lang="ru-RU" sz="4000" dirty="0" smtClean="0">
                <a:solidFill>
                  <a:srgbClr val="002060"/>
                </a:solidFill>
              </a:rPr>
              <a:t>предложение проведения </a:t>
            </a:r>
            <a:r>
              <a:rPr lang="ru-RU" sz="4000" smtClean="0">
                <a:solidFill>
                  <a:srgbClr val="002060"/>
                </a:solidFill>
              </a:rPr>
              <a:t>мероприятий </a:t>
            </a:r>
          </a:p>
          <a:p>
            <a:pPr algn="ctr">
              <a:buNone/>
            </a:pPr>
            <a:r>
              <a:rPr lang="ru-RU" sz="4000" smtClean="0">
                <a:solidFill>
                  <a:srgbClr val="002060"/>
                </a:solidFill>
              </a:rPr>
              <a:t>в </a:t>
            </a:r>
            <a:r>
              <a:rPr lang="ru-RU" sz="4000" dirty="0" smtClean="0">
                <a:solidFill>
                  <a:srgbClr val="002060"/>
                </a:solidFill>
              </a:rPr>
              <a:t>ДЮЦ </a:t>
            </a:r>
            <a:r>
              <a:rPr lang="ru-RU" sz="4000" smtClean="0">
                <a:solidFill>
                  <a:srgbClr val="002060"/>
                </a:solidFill>
              </a:rPr>
              <a:t>«Гармония»</a:t>
            </a:r>
            <a:endParaRPr lang="ru-RU" sz="4300" b="1" dirty="0" smtClean="0">
              <a:solidFill>
                <a:srgbClr val="002060"/>
              </a:solidFill>
            </a:endParaRPr>
          </a:p>
          <a:p>
            <a:pPr lvl="0">
              <a:lnSpc>
                <a:spcPct val="200000"/>
              </a:lnSpc>
            </a:pPr>
            <a:endParaRPr lang="ru-RU" sz="4300" b="1" dirty="0" smtClean="0">
              <a:solidFill>
                <a:srgbClr val="002060"/>
              </a:solidFill>
            </a:endParaRPr>
          </a:p>
          <a:p>
            <a:pPr lvl="0">
              <a:lnSpc>
                <a:spcPct val="200000"/>
              </a:lnSpc>
            </a:pPr>
            <a:endParaRPr lang="ru-RU" sz="4300" b="1" dirty="0" smtClean="0">
              <a:solidFill>
                <a:srgbClr val="002060"/>
              </a:solidFill>
            </a:endParaRPr>
          </a:p>
          <a:p>
            <a:pPr lvl="0">
              <a:lnSpc>
                <a:spcPct val="200000"/>
              </a:lnSpc>
            </a:pPr>
            <a:endParaRPr lang="ru-RU" sz="4300" b="1" dirty="0" smtClean="0">
              <a:solidFill>
                <a:srgbClr val="002060"/>
              </a:solidFill>
            </a:endParaRPr>
          </a:p>
          <a:p>
            <a:pPr lvl="0"/>
            <a:endParaRPr lang="ru-RU" sz="2400" b="1" dirty="0" smtClean="0"/>
          </a:p>
          <a:p>
            <a:pPr lvl="0"/>
            <a:endParaRPr lang="ru-RU" sz="2800" b="1" dirty="0" smtClean="0">
              <a:solidFill>
                <a:srgbClr val="FF0000"/>
              </a:solidFill>
              <a:latin typeface="Bahnschrift" pitchFamily="34" charset="0"/>
              <a:ea typeface="Adobe Fan Heiti Std B" pitchFamily="34" charset="-128"/>
              <a:cs typeface="Adobe Arabic" pitchFamily="18" charset="-78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FFFF"/>
                </a:solidFill>
                <a:latin typeface="Arial Black" pitchFamily="34" charset="0"/>
              </a:rPr>
              <a:t> </a:t>
            </a:r>
            <a:r>
              <a:rPr lang="ru-RU" sz="4400" dirty="0" smtClean="0">
                <a:latin typeface="Arial Black" pitchFamily="34" charset="0"/>
              </a:rPr>
              <a:t>Форма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внешнее выражение какого-либо содержания; это совокупность приемов и средств, которые выбирает педагог.</a:t>
            </a: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3429000"/>
            <a:ext cx="3214710" cy="2979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714356"/>
            <a:ext cx="7143800" cy="1643074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sz="2800" b="1" i="1" dirty="0" smtClean="0">
                <a:solidFill>
                  <a:srgbClr val="002060"/>
                </a:solidFill>
              </a:rPr>
              <a:t>Любая форма воспитательной работы предполагает решение 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2800" b="1" i="1" dirty="0" smtClean="0">
                <a:solidFill>
                  <a:srgbClr val="002060"/>
                </a:solidFill>
              </a:rPr>
              <a:t>организаторской задачи. </a:t>
            </a:r>
            <a:endParaRPr lang="en-US" sz="2800" b="1" i="1" dirty="0" smtClean="0">
              <a:solidFill>
                <a:srgbClr val="002060"/>
              </a:solidFill>
            </a:endParaRPr>
          </a:p>
          <a:p>
            <a:pPr>
              <a:lnSpc>
                <a:spcPct val="70000"/>
              </a:lnSpc>
              <a:buNone/>
            </a:pPr>
            <a:r>
              <a:rPr lang="ru-RU" sz="2800" b="1" i="1" dirty="0" smtClean="0">
                <a:solidFill>
                  <a:srgbClr val="000000"/>
                </a:solidFill>
              </a:rPr>
              <a:t>  </a:t>
            </a:r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428868"/>
            <a:ext cx="4265556" cy="319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507209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Bahnschrift" pitchFamily="34" charset="0"/>
                <a:ea typeface="Adobe Fan Heiti Std B" pitchFamily="34" charset="-128"/>
              </a:rPr>
              <a:t>Обязательные элементы </a:t>
            </a:r>
            <a:br>
              <a:rPr lang="ru-RU" sz="2800" b="1" dirty="0" smtClean="0">
                <a:solidFill>
                  <a:srgbClr val="FF0000"/>
                </a:solidFill>
                <a:latin typeface="Bahnschrift" pitchFamily="34" charset="0"/>
                <a:ea typeface="Adobe Fan Heiti Std B" pitchFamily="34" charset="-128"/>
              </a:rPr>
            </a:br>
            <a:r>
              <a:rPr lang="ru-RU" sz="2800" b="1" dirty="0" smtClean="0">
                <a:solidFill>
                  <a:srgbClr val="FF0000"/>
                </a:solidFill>
                <a:latin typeface="Bahnschrift" pitchFamily="34" charset="0"/>
                <a:ea typeface="Adobe Fan Heiti Std B" pitchFamily="34" charset="-128"/>
              </a:rPr>
              <a:t>всех  форм  работы </a:t>
            </a:r>
            <a:br>
              <a:rPr lang="ru-RU" sz="2800" b="1" dirty="0" smtClean="0">
                <a:solidFill>
                  <a:srgbClr val="FF0000"/>
                </a:solidFill>
                <a:latin typeface="Bahnschrift" pitchFamily="34" charset="0"/>
                <a:ea typeface="Adobe Fan Heiti Std B" pitchFamily="34" charset="-128"/>
              </a:rPr>
            </a:br>
            <a:r>
              <a:rPr lang="ru-RU" sz="2800" b="1" dirty="0" smtClean="0">
                <a:solidFill>
                  <a:srgbClr val="FF0000"/>
                </a:solidFill>
                <a:latin typeface="Bahnschrift" pitchFamily="34" charset="0"/>
                <a:ea typeface="Adobe Fan Heiti Std B" pitchFamily="34" charset="-128"/>
              </a:rPr>
              <a:t>с учащимися 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 rot="2073366">
            <a:off x="1597003" y="2875086"/>
            <a:ext cx="725338" cy="13227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357686" y="3786190"/>
            <a:ext cx="725338" cy="12144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20185868">
            <a:off x="6941614" y="2877510"/>
            <a:ext cx="725338" cy="12841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71472" y="4500570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информация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714744" y="5143512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 </a:t>
            </a:r>
            <a:r>
              <a:rPr lang="ru-RU" sz="2400" b="1" dirty="0" smtClean="0"/>
              <a:t> переживания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643702" y="4429132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2400" b="1" dirty="0" smtClean="0"/>
              <a:t>действия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071538" y="571480"/>
            <a:ext cx="7143800" cy="5857916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Bahnschrift" pitchFamily="34" charset="0"/>
                <a:ea typeface="Adobe Fan Heiti Std B" pitchFamily="34" charset="-128"/>
                <a:cs typeface="Adobe Arabic" pitchFamily="18" charset="-78"/>
              </a:rPr>
              <a:t>Выделяют 5 типов форм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Bahnschrift" pitchFamily="34" charset="0"/>
                <a:ea typeface="Adobe Fan Heiti Std B" pitchFamily="34" charset="-128"/>
                <a:cs typeface="Adobe Arabic" pitchFamily="18" charset="-78"/>
              </a:rPr>
              <a:t>воспитательной работы с учащимися :</a:t>
            </a:r>
          </a:p>
          <a:p>
            <a:pPr algn="ctr">
              <a:buNone/>
            </a:pPr>
            <a:endParaRPr lang="ru-RU" sz="2800" b="1" dirty="0" smtClean="0">
              <a:solidFill>
                <a:srgbClr val="FF0000"/>
              </a:solidFill>
              <a:latin typeface="Bahnschrift" pitchFamily="34" charset="0"/>
              <a:ea typeface="Adobe Fan Heiti Std B" pitchFamily="34" charset="-128"/>
              <a:cs typeface="Adobe Arabic" pitchFamily="18" charset="-78"/>
            </a:endParaRPr>
          </a:p>
          <a:p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3500430" y="3214686"/>
            <a:ext cx="2285984" cy="200026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srgbClr val="002060"/>
                </a:solidFill>
              </a:rPr>
              <a:t>словесно-логические</a:t>
            </a:r>
          </a:p>
        </p:txBody>
      </p:sp>
      <p:sp>
        <p:nvSpPr>
          <p:cNvPr id="5" name="Овал 4"/>
          <p:cNvSpPr/>
          <p:nvPr/>
        </p:nvSpPr>
        <p:spPr>
          <a:xfrm>
            <a:off x="6357950" y="4286256"/>
            <a:ext cx="2428892" cy="192882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srgbClr val="002060"/>
                </a:solidFill>
              </a:rPr>
              <a:t>образно-художественные</a:t>
            </a:r>
          </a:p>
        </p:txBody>
      </p:sp>
      <p:sp>
        <p:nvSpPr>
          <p:cNvPr id="6" name="Овал 5"/>
          <p:cNvSpPr/>
          <p:nvPr/>
        </p:nvSpPr>
        <p:spPr>
          <a:xfrm>
            <a:off x="714348" y="4572008"/>
            <a:ext cx="2285984" cy="192882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srgbClr val="002060"/>
                </a:solidFill>
              </a:rPr>
              <a:t>трудовые</a:t>
            </a:r>
          </a:p>
        </p:txBody>
      </p:sp>
      <p:sp>
        <p:nvSpPr>
          <p:cNvPr id="7" name="Овал 6"/>
          <p:cNvSpPr/>
          <p:nvPr/>
        </p:nvSpPr>
        <p:spPr>
          <a:xfrm>
            <a:off x="6143636" y="1857364"/>
            <a:ext cx="2285984" cy="192882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srgbClr val="002060"/>
                </a:solidFill>
              </a:rPr>
              <a:t>игровые</a:t>
            </a:r>
          </a:p>
        </p:txBody>
      </p:sp>
      <p:sp>
        <p:nvSpPr>
          <p:cNvPr id="8" name="Овал 7"/>
          <p:cNvSpPr/>
          <p:nvPr/>
        </p:nvSpPr>
        <p:spPr>
          <a:xfrm>
            <a:off x="714348" y="2000240"/>
            <a:ext cx="2500330" cy="185738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b="1" dirty="0" smtClean="0">
                <a:solidFill>
                  <a:srgbClr val="002060"/>
                </a:solidFill>
              </a:rPr>
              <a:t>психологические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35608" y="500042"/>
            <a:ext cx="7498080" cy="5748358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4500" b="1" dirty="0" smtClean="0">
                <a:solidFill>
                  <a:srgbClr val="FF0000"/>
                </a:solidFill>
                <a:latin typeface="Bahnschrift" pitchFamily="34" charset="0"/>
              </a:rPr>
              <a:t>Словесно-логические формы:</a:t>
            </a:r>
          </a:p>
          <a:p>
            <a:pPr>
              <a:buNone/>
            </a:pPr>
            <a:endParaRPr lang="ru-RU" sz="2800" b="1" dirty="0" smtClean="0">
              <a:solidFill>
                <a:srgbClr val="FF0000"/>
              </a:solidFill>
              <a:latin typeface="Bahnschrift" pitchFamily="34" charset="0"/>
            </a:endParaRPr>
          </a:p>
          <a:p>
            <a:pPr lvl="0">
              <a:lnSpc>
                <a:spcPct val="200000"/>
              </a:lnSpc>
            </a:pPr>
            <a:r>
              <a:rPr lang="ru-RU" sz="4300" b="1" dirty="0" smtClean="0">
                <a:solidFill>
                  <a:srgbClr val="002060"/>
                </a:solidFill>
              </a:rPr>
              <a:t>беседы</a:t>
            </a:r>
          </a:p>
          <a:p>
            <a:pPr lvl="0">
              <a:lnSpc>
                <a:spcPct val="200000"/>
              </a:lnSpc>
            </a:pPr>
            <a:r>
              <a:rPr lang="ru-RU" sz="4300" b="1" dirty="0" smtClean="0">
                <a:solidFill>
                  <a:srgbClr val="002060"/>
                </a:solidFill>
              </a:rPr>
              <a:t> дискуссии</a:t>
            </a:r>
          </a:p>
          <a:p>
            <a:pPr lvl="0">
              <a:lnSpc>
                <a:spcPct val="200000"/>
              </a:lnSpc>
            </a:pPr>
            <a:r>
              <a:rPr lang="ru-RU" sz="4300" b="1" dirty="0" smtClean="0">
                <a:solidFill>
                  <a:srgbClr val="002060"/>
                </a:solidFill>
              </a:rPr>
              <a:t>собрания </a:t>
            </a:r>
          </a:p>
          <a:p>
            <a:pPr lvl="0">
              <a:lnSpc>
                <a:spcPct val="200000"/>
              </a:lnSpc>
            </a:pPr>
            <a:r>
              <a:rPr lang="ru-RU" sz="4300" b="1" dirty="0" smtClean="0">
                <a:solidFill>
                  <a:srgbClr val="002060"/>
                </a:solidFill>
              </a:rPr>
              <a:t>конференции</a:t>
            </a:r>
          </a:p>
          <a:p>
            <a:pPr lvl="0">
              <a:lnSpc>
                <a:spcPct val="200000"/>
              </a:lnSpc>
            </a:pPr>
            <a:r>
              <a:rPr lang="ru-RU" sz="4300" b="1" dirty="0" smtClean="0">
                <a:solidFill>
                  <a:srgbClr val="002060"/>
                </a:solidFill>
              </a:rPr>
              <a:t>лекции </a:t>
            </a:r>
          </a:p>
          <a:p>
            <a:pPr lvl="0"/>
            <a:endParaRPr lang="ru-RU" sz="2400" b="1" dirty="0" smtClean="0"/>
          </a:p>
          <a:p>
            <a:pPr lvl="0"/>
            <a:endParaRPr lang="ru-RU" sz="2800" b="1" dirty="0" smtClean="0">
              <a:solidFill>
                <a:srgbClr val="FF0000"/>
              </a:solidFill>
              <a:latin typeface="Bahnschrift" pitchFamily="34" charset="0"/>
              <a:ea typeface="Adobe Fan Heiti Std B" pitchFamily="34" charset="-128"/>
              <a:cs typeface="Adobe Arabic" pitchFamily="18" charset="-78"/>
            </a:endParaRP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5" name="Picture 3" descr="C:\Users\Пользователь\Desktop\фото\фото неделя безопасности\DSC06883.JPG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4214810" y="1643050"/>
            <a:ext cx="4667089" cy="350046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928662" y="500042"/>
            <a:ext cx="8005026" cy="5748358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4500" b="1" dirty="0" smtClean="0">
                <a:solidFill>
                  <a:srgbClr val="FF0000"/>
                </a:solidFill>
                <a:latin typeface="Bahnschrift" pitchFamily="34" charset="0"/>
              </a:rPr>
              <a:t>Образно-художественные  формы:</a:t>
            </a:r>
          </a:p>
          <a:p>
            <a:pPr>
              <a:buNone/>
            </a:pPr>
            <a:endParaRPr lang="ru-RU" sz="2800" b="1" dirty="0" smtClean="0">
              <a:solidFill>
                <a:srgbClr val="FF0000"/>
              </a:solidFill>
              <a:latin typeface="Bahnschrift" pitchFamily="34" charset="0"/>
            </a:endParaRPr>
          </a:p>
          <a:p>
            <a:pPr lvl="0">
              <a:lnSpc>
                <a:spcPct val="200000"/>
              </a:lnSpc>
            </a:pPr>
            <a:r>
              <a:rPr lang="ru-RU" sz="4300" b="1" dirty="0" smtClean="0">
                <a:solidFill>
                  <a:srgbClr val="002060"/>
                </a:solidFill>
              </a:rPr>
              <a:t>концерт</a:t>
            </a:r>
          </a:p>
          <a:p>
            <a:pPr lvl="0">
              <a:lnSpc>
                <a:spcPct val="200000"/>
              </a:lnSpc>
            </a:pPr>
            <a:r>
              <a:rPr lang="ru-RU" sz="4300" b="1" dirty="0" smtClean="0">
                <a:solidFill>
                  <a:srgbClr val="002060"/>
                </a:solidFill>
              </a:rPr>
              <a:t> спектакль</a:t>
            </a:r>
          </a:p>
          <a:p>
            <a:pPr lvl="0">
              <a:lnSpc>
                <a:spcPct val="200000"/>
              </a:lnSpc>
            </a:pPr>
            <a:r>
              <a:rPr lang="ru-RU" sz="4300" b="1" dirty="0" smtClean="0">
                <a:solidFill>
                  <a:srgbClr val="002060"/>
                </a:solidFill>
              </a:rPr>
              <a:t>праздник</a:t>
            </a:r>
          </a:p>
          <a:p>
            <a:pPr lvl="0">
              <a:lnSpc>
                <a:spcPct val="200000"/>
              </a:lnSpc>
            </a:pPr>
            <a:r>
              <a:rPr lang="ru-RU" sz="4300" b="1" dirty="0" smtClean="0">
                <a:solidFill>
                  <a:srgbClr val="002060"/>
                </a:solidFill>
              </a:rPr>
              <a:t>творческий вечер</a:t>
            </a:r>
          </a:p>
          <a:p>
            <a:pPr lvl="0">
              <a:lnSpc>
                <a:spcPct val="200000"/>
              </a:lnSpc>
            </a:pPr>
            <a:r>
              <a:rPr lang="ru-RU" sz="4300" b="1" dirty="0" smtClean="0">
                <a:solidFill>
                  <a:srgbClr val="002060"/>
                </a:solidFill>
              </a:rPr>
              <a:t>спортивные  соревнования</a:t>
            </a:r>
          </a:p>
          <a:p>
            <a:pPr lvl="0"/>
            <a:endParaRPr lang="ru-RU" sz="2400" b="1" dirty="0" smtClean="0"/>
          </a:p>
          <a:p>
            <a:pPr lvl="0"/>
            <a:endParaRPr lang="ru-RU" sz="2800" b="1" dirty="0" smtClean="0">
              <a:solidFill>
                <a:srgbClr val="FF0000"/>
              </a:solidFill>
              <a:latin typeface="Bahnschrift" pitchFamily="34" charset="0"/>
              <a:ea typeface="Adobe Fan Heiti Std B" pitchFamily="34" charset="-128"/>
              <a:cs typeface="Adobe Arabic" pitchFamily="18" charset="-78"/>
            </a:endParaRP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30" name="Picture 6" descr="C:\Users\Пользователь\Desktop\Документы\Концерт для ветеранов пед.труда - 8 марта (05.03.2018г)\DSC023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643050"/>
            <a:ext cx="4012934" cy="300982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35608" y="500042"/>
            <a:ext cx="7498080" cy="574835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3900" b="1" dirty="0" smtClean="0">
                <a:solidFill>
                  <a:srgbClr val="FF0000"/>
                </a:solidFill>
                <a:latin typeface="Bahnschrift" pitchFamily="34" charset="0"/>
              </a:rPr>
              <a:t>Трудовые   формы:</a:t>
            </a:r>
          </a:p>
          <a:p>
            <a:pPr>
              <a:buNone/>
            </a:pPr>
            <a:endParaRPr lang="ru-RU" sz="2800" b="1" dirty="0" smtClean="0">
              <a:solidFill>
                <a:srgbClr val="FF0000"/>
              </a:solidFill>
              <a:latin typeface="Bahnschrift" pitchFamily="34" charset="0"/>
            </a:endParaRPr>
          </a:p>
          <a:p>
            <a:pPr lvl="0">
              <a:lnSpc>
                <a:spcPct val="200000"/>
              </a:lnSpc>
            </a:pPr>
            <a:r>
              <a:rPr lang="ru-RU" sz="3900" b="1" dirty="0" smtClean="0">
                <a:solidFill>
                  <a:srgbClr val="002060"/>
                </a:solidFill>
              </a:rPr>
              <a:t>субботники</a:t>
            </a:r>
          </a:p>
          <a:p>
            <a:pPr lvl="0">
              <a:lnSpc>
                <a:spcPct val="200000"/>
              </a:lnSpc>
            </a:pPr>
            <a:r>
              <a:rPr lang="ru-RU" sz="3900" b="1" dirty="0" smtClean="0">
                <a:solidFill>
                  <a:srgbClr val="002060"/>
                </a:solidFill>
              </a:rPr>
              <a:t> акции</a:t>
            </a:r>
          </a:p>
          <a:p>
            <a:pPr lvl="0">
              <a:lnSpc>
                <a:spcPct val="200000"/>
              </a:lnSpc>
            </a:pPr>
            <a:r>
              <a:rPr lang="ru-RU" sz="3900" b="1" dirty="0" smtClean="0">
                <a:solidFill>
                  <a:srgbClr val="002060"/>
                </a:solidFill>
              </a:rPr>
              <a:t>трудовой десант</a:t>
            </a:r>
          </a:p>
          <a:p>
            <a:pPr lvl="0"/>
            <a:endParaRPr lang="ru-RU" sz="2400" b="1" dirty="0" smtClean="0"/>
          </a:p>
          <a:p>
            <a:pPr lvl="0"/>
            <a:endParaRPr lang="ru-RU" sz="2800" b="1" dirty="0" smtClean="0">
              <a:solidFill>
                <a:srgbClr val="FF0000"/>
              </a:solidFill>
              <a:latin typeface="Bahnschrift" pitchFamily="34" charset="0"/>
              <a:ea typeface="Adobe Fan Heiti Std B" pitchFamily="34" charset="-128"/>
              <a:cs typeface="Adobe Arabic" pitchFamily="18" charset="-78"/>
            </a:endParaRP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" name="Picture 2" descr="C:\Users\Администратор\Desktop\Photo-01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1767" y="1785926"/>
            <a:ext cx="3292225" cy="2926507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35608" y="500042"/>
            <a:ext cx="7498080" cy="5748358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4500" b="1" dirty="0" smtClean="0">
                <a:solidFill>
                  <a:srgbClr val="FF0000"/>
                </a:solidFill>
                <a:latin typeface="Bahnschrift" pitchFamily="34" charset="0"/>
              </a:rPr>
              <a:t>Игровые (досуговые)  формы:</a:t>
            </a:r>
          </a:p>
          <a:p>
            <a:pPr>
              <a:buNone/>
            </a:pPr>
            <a:endParaRPr lang="ru-RU" sz="2800" b="1" dirty="0" smtClean="0">
              <a:solidFill>
                <a:srgbClr val="FF0000"/>
              </a:solidFill>
              <a:latin typeface="Bahnschrift" pitchFamily="34" charset="0"/>
            </a:endParaRPr>
          </a:p>
          <a:p>
            <a:pPr lvl="0">
              <a:lnSpc>
                <a:spcPct val="200000"/>
              </a:lnSpc>
            </a:pPr>
            <a:r>
              <a:rPr lang="ru-RU" sz="4300" b="1" dirty="0" smtClean="0">
                <a:solidFill>
                  <a:srgbClr val="002060"/>
                </a:solidFill>
              </a:rPr>
              <a:t>игры </a:t>
            </a:r>
            <a:r>
              <a:rPr lang="ru-RU" sz="3600" b="1" dirty="0" smtClean="0">
                <a:solidFill>
                  <a:srgbClr val="002060"/>
                </a:solidFill>
              </a:rPr>
              <a:t>(спортивные, познавательные, соревновательные, конкурсные) </a:t>
            </a:r>
            <a:endParaRPr lang="ru-RU" sz="4300" b="1" dirty="0" smtClean="0">
              <a:solidFill>
                <a:srgbClr val="002060"/>
              </a:solidFill>
            </a:endParaRPr>
          </a:p>
          <a:p>
            <a:pPr lvl="0">
              <a:lnSpc>
                <a:spcPct val="200000"/>
              </a:lnSpc>
            </a:pPr>
            <a:r>
              <a:rPr lang="ru-RU" sz="4300" b="1" dirty="0" smtClean="0">
                <a:solidFill>
                  <a:srgbClr val="002060"/>
                </a:solidFill>
              </a:rPr>
              <a:t>совместный отдых</a:t>
            </a:r>
          </a:p>
          <a:p>
            <a:pPr lvl="0">
              <a:lnSpc>
                <a:spcPct val="200000"/>
              </a:lnSpc>
            </a:pPr>
            <a:r>
              <a:rPr lang="ru-RU" sz="4300" b="1" dirty="0" smtClean="0">
                <a:solidFill>
                  <a:srgbClr val="002060"/>
                </a:solidFill>
              </a:rPr>
              <a:t>содержательные  развлечения</a:t>
            </a:r>
          </a:p>
          <a:p>
            <a:pPr lvl="0">
              <a:lnSpc>
                <a:spcPct val="200000"/>
              </a:lnSpc>
            </a:pPr>
            <a:r>
              <a:rPr lang="ru-RU" sz="4300" b="1" dirty="0" smtClean="0">
                <a:solidFill>
                  <a:srgbClr val="002060"/>
                </a:solidFill>
              </a:rPr>
              <a:t>творческий вечер</a:t>
            </a:r>
          </a:p>
          <a:p>
            <a:pPr lvl="0"/>
            <a:endParaRPr lang="ru-RU" sz="2400" b="1" dirty="0" smtClean="0"/>
          </a:p>
          <a:p>
            <a:pPr lvl="0"/>
            <a:endParaRPr lang="ru-RU" sz="2800" b="1" dirty="0" smtClean="0">
              <a:solidFill>
                <a:srgbClr val="FF0000"/>
              </a:solidFill>
              <a:latin typeface="Bahnschrift" pitchFamily="34" charset="0"/>
              <a:ea typeface="Adobe Fan Heiti Std B" pitchFamily="34" charset="-128"/>
              <a:cs typeface="Adobe Arabic" pitchFamily="18" charset="-78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534</TotalTime>
  <Words>115</Words>
  <Application>Microsoft Office PowerPoint</Application>
  <PresentationFormat>Экран (4:3)</PresentationFormat>
  <Paragraphs>74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Слайд 1</vt:lpstr>
      <vt:lpstr> Форма </vt:lpstr>
      <vt:lpstr>Слайд 3</vt:lpstr>
      <vt:lpstr>Обязательные элементы  всех  форм  работы  с учащимися      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ДЮЦ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Пользователь</cp:lastModifiedBy>
  <cp:revision>53</cp:revision>
  <dcterms:created xsi:type="dcterms:W3CDTF">2015-04-09T04:44:04Z</dcterms:created>
  <dcterms:modified xsi:type="dcterms:W3CDTF">2019-01-17T03:20:06Z</dcterms:modified>
</cp:coreProperties>
</file>